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6385" autoAdjust="0"/>
  </p:normalViewPr>
  <p:slideViewPr>
    <p:cSldViewPr snapToGrid="0">
      <p:cViewPr varScale="1">
        <p:scale>
          <a:sx n="94" d="100"/>
          <a:sy n="94" d="100"/>
        </p:scale>
        <p:origin x="108" y="180"/>
      </p:cViewPr>
      <p:guideLst/>
    </p:cSldViewPr>
  </p:slideViewPr>
  <p:outlineViewPr>
    <p:cViewPr>
      <p:scale>
        <a:sx n="33" d="100"/>
        <a:sy n="33" d="100"/>
      </p:scale>
      <p:origin x="0" y="0"/>
    </p:cViewPr>
  </p:outlineViewPr>
  <p:notesTextViewPr>
    <p:cViewPr>
      <p:scale>
        <a:sx n="1" d="1"/>
        <a:sy n="1" d="1"/>
      </p:scale>
      <p:origin x="0" y="-1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BA9518-2953-4FB3-81F6-D2FA7DC6A3EC}" type="datetimeFigureOut">
              <a:rPr lang="en-CA" smtClean="0"/>
              <a:t>2024-04-22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E3F7A-C97C-4D13-A68A-228EE1E6A500}" type="slidenum">
              <a:rPr lang="en-CA" smtClean="0"/>
              <a:t>‹#›</a:t>
            </a:fld>
            <a:endParaRPr lang="en-CA"/>
          </a:p>
        </p:txBody>
      </p:sp>
    </p:spTree>
    <p:extLst>
      <p:ext uri="{BB962C8B-B14F-4D97-AF65-F5344CB8AC3E}">
        <p14:creationId xmlns:p14="http://schemas.microsoft.com/office/powerpoint/2010/main" val="166650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tempting to step outside your area of expertise – you sold a client’s home in your usual area and they want you to help them buy one somewhere else, for example, or your residential client is looking for a business location.</a:t>
            </a:r>
          </a:p>
          <a:p>
            <a:endParaRPr lang="en-US" dirty="0"/>
          </a:p>
          <a:p>
            <a:r>
              <a:rPr lang="en-US" dirty="0"/>
              <a:t>If you step outside your area of expertise, you are at greater risk of having a claim made against you. This presentation will provide some examples of where licensees have overstretched their bounds and were taken to task for it.</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2</a:t>
            </a:fld>
            <a:endParaRPr lang="en-CA"/>
          </a:p>
        </p:txBody>
      </p:sp>
    </p:spTree>
    <p:extLst>
      <p:ext uri="{BB962C8B-B14F-4D97-AF65-F5344CB8AC3E}">
        <p14:creationId xmlns:p14="http://schemas.microsoft.com/office/powerpoint/2010/main" val="410234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 client to an expert.</a:t>
            </a:r>
          </a:p>
          <a:p>
            <a:endParaRPr lang="en-US" dirty="0"/>
          </a:p>
          <a:p>
            <a:r>
              <a:rPr lang="en-US" dirty="0"/>
              <a:t>Both you and your client will be better served if you immediately refer them to another agent with the right expertise. You eliminate the possibility of making a costly mistake, and the client is better served by a licensee or registrant who knows the ropes. </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11</a:t>
            </a:fld>
            <a:endParaRPr lang="en-CA"/>
          </a:p>
        </p:txBody>
      </p:sp>
    </p:spTree>
    <p:extLst>
      <p:ext uri="{BB962C8B-B14F-4D97-AF65-F5344CB8AC3E}">
        <p14:creationId xmlns:p14="http://schemas.microsoft.com/office/powerpoint/2010/main" val="3447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unsure of anything, investigate it thoroughly.</a:t>
            </a:r>
          </a:p>
          <a:p>
            <a:endParaRPr lang="en-US" dirty="0"/>
          </a:p>
          <a:p>
            <a:r>
              <a:rPr lang="en-US" dirty="0"/>
              <a:t>Start by asking your managing broker – they may have specialized knowledge or be able to point you in the right direction.</a:t>
            </a:r>
          </a:p>
          <a:p>
            <a:endParaRPr lang="en-US" dirty="0"/>
          </a:p>
          <a:p>
            <a:r>
              <a:rPr lang="en-US" dirty="0"/>
              <a:t>Check out applicable municipal records, rules and regulations. What’s true in one municipality is not necessarily so in the one next to it.</a:t>
            </a:r>
          </a:p>
          <a:p>
            <a:endParaRPr lang="en-US" dirty="0"/>
          </a:p>
          <a:p>
            <a:r>
              <a:rPr lang="en-US" dirty="0"/>
              <a:t>Do your research.</a:t>
            </a:r>
          </a:p>
          <a:p>
            <a:endParaRPr lang="en-US" dirty="0"/>
          </a:p>
          <a:p>
            <a:r>
              <a:rPr lang="en-US" dirty="0"/>
              <a:t>Consult the REIX, RECA and/or SREC websites to see if it touches on the issue at hand.</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12</a:t>
            </a:fld>
            <a:endParaRPr lang="en-CA"/>
          </a:p>
        </p:txBody>
      </p:sp>
    </p:spTree>
    <p:extLst>
      <p:ext uri="{BB962C8B-B14F-4D97-AF65-F5344CB8AC3E}">
        <p14:creationId xmlns:p14="http://schemas.microsoft.com/office/powerpoint/2010/main" val="10455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If you have more questions please refer to reix.ca or contact REIX at admin@reix.ca. </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13</a:t>
            </a:fld>
            <a:endParaRPr lang="en-CA"/>
          </a:p>
        </p:txBody>
      </p:sp>
    </p:spTree>
    <p:extLst>
      <p:ext uri="{BB962C8B-B14F-4D97-AF65-F5344CB8AC3E}">
        <p14:creationId xmlns:p14="http://schemas.microsoft.com/office/powerpoint/2010/main" val="177162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kinds of properties have different requirements that you may not be aware of if you don’t usually work with them.</a:t>
            </a:r>
          </a:p>
          <a:p>
            <a:endParaRPr lang="en-US" dirty="0"/>
          </a:p>
          <a:p>
            <a:r>
              <a:rPr lang="en-US" dirty="0"/>
              <a:t>Country residential properties can have very specific challenges that you might need to make your client aware of. As do condominiums and manufactured homes. </a:t>
            </a:r>
          </a:p>
          <a:p>
            <a:endParaRPr lang="en-US" dirty="0"/>
          </a:p>
          <a:p>
            <a:r>
              <a:rPr lang="en-US" dirty="0"/>
              <a:t>Commercial properties require a great depth of knowledge that you just may not have garnered as a residential licensee.</a:t>
            </a:r>
          </a:p>
          <a:p>
            <a:r>
              <a:rPr lang="en-US" dirty="0"/>
              <a:t> </a:t>
            </a:r>
          </a:p>
          <a:p>
            <a:r>
              <a:rPr lang="en-US" dirty="0"/>
              <a:t>Geographic areas often have specific local bylaws that affect properties, or there may be other things going on in the area that you don’t know about.</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3</a:t>
            </a:fld>
            <a:endParaRPr lang="en-CA"/>
          </a:p>
        </p:txBody>
      </p:sp>
    </p:spTree>
    <p:extLst>
      <p:ext uri="{BB962C8B-B14F-4D97-AF65-F5344CB8AC3E}">
        <p14:creationId xmlns:p14="http://schemas.microsoft.com/office/powerpoint/2010/main" val="66390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knowing is not an acceptable excuse!</a:t>
            </a:r>
          </a:p>
          <a:p>
            <a:endParaRPr lang="en-US" dirty="0"/>
          </a:p>
          <a:p>
            <a:r>
              <a:rPr lang="en-US" dirty="0"/>
              <a:t>Clients sometimes make claims or file lawsuits against licensees/registrants who’ve acted outside their area of expertise. </a:t>
            </a:r>
          </a:p>
          <a:p>
            <a:endParaRPr lang="en-US" dirty="0"/>
          </a:p>
          <a:p>
            <a:r>
              <a:rPr lang="en-US" dirty="0"/>
              <a:t>It’s your responsibility to know pertinent facts about any property you’re dealing with.</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4</a:t>
            </a:fld>
            <a:endParaRPr lang="en-CA"/>
          </a:p>
        </p:txBody>
      </p:sp>
    </p:spTree>
    <p:extLst>
      <p:ext uri="{BB962C8B-B14F-4D97-AF65-F5344CB8AC3E}">
        <p14:creationId xmlns:p14="http://schemas.microsoft.com/office/powerpoint/2010/main" val="417266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example, it was well known that termites were a problem in the general area of the subject property.</a:t>
            </a:r>
          </a:p>
          <a:p>
            <a:endParaRPr lang="en-US" dirty="0"/>
          </a:p>
          <a:p>
            <a:r>
              <a:rPr lang="en-US" dirty="0"/>
              <a:t>The seller’s agent wasn’t aware of this issue and described the home as being in “move-in condition,” although it was heavily infested with termites. The court found that the agent should have known that the home was in a heavily infested termite area and that his “standard of performance was not to be admired.”  He was found negligent.</a:t>
            </a:r>
          </a:p>
          <a:p>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5</a:t>
            </a:fld>
            <a:endParaRPr lang="en-CA"/>
          </a:p>
        </p:txBody>
      </p:sp>
    </p:spTree>
    <p:extLst>
      <p:ext uri="{BB962C8B-B14F-4D97-AF65-F5344CB8AC3E}">
        <p14:creationId xmlns:p14="http://schemas.microsoft.com/office/powerpoint/2010/main" val="395956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agent, 15% of their business was in selling manufactured homes, but they said they were unaware of the requirement for a CSA label on such homes.</a:t>
            </a:r>
          </a:p>
          <a:p>
            <a:endParaRPr lang="en-US" dirty="0"/>
          </a:p>
          <a:p>
            <a:r>
              <a:rPr lang="en-US" dirty="0"/>
              <a:t>The licensee was found liable for not informing the client of the need for the label.</a:t>
            </a:r>
          </a:p>
          <a:p>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6</a:t>
            </a:fld>
            <a:endParaRPr lang="en-CA"/>
          </a:p>
        </p:txBody>
      </p:sp>
    </p:spTree>
    <p:extLst>
      <p:ext uri="{BB962C8B-B14F-4D97-AF65-F5344CB8AC3E}">
        <p14:creationId xmlns:p14="http://schemas.microsoft.com/office/powerpoint/2010/main" val="107978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Licensees/registrants are not expected to be experts in tax nor are they expected to make any representations or give any advice with respect to taxes. You should advise your clients to seek advice from an accountant or tax expert for their questions. </a:t>
            </a:r>
          </a:p>
          <a:p>
            <a:endParaRPr lang="en-US" dirty="0"/>
          </a:p>
          <a:p>
            <a:r>
              <a:rPr lang="en-US" dirty="0"/>
              <a:t>In this example, the agent incorrectly told the buyer that the subject property was outside the area that required paying the foreign buyer’s tax. </a:t>
            </a:r>
          </a:p>
          <a:p>
            <a:endParaRPr lang="en-US" dirty="0"/>
          </a:p>
          <a:p>
            <a:r>
              <a:rPr lang="en-US" dirty="0"/>
              <a:t>Never</a:t>
            </a:r>
            <a:r>
              <a:rPr lang="en-US" baseline="0" dirty="0"/>
              <a:t> give tax advice. </a:t>
            </a:r>
            <a:r>
              <a:rPr lang="en-US" dirty="0"/>
              <a:t>If you’re not sure, advise your client to consult an expert. Keep a record that you did so.</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7</a:t>
            </a:fld>
            <a:endParaRPr lang="en-CA"/>
          </a:p>
        </p:txBody>
      </p:sp>
    </p:spTree>
    <p:extLst>
      <p:ext uri="{BB962C8B-B14F-4D97-AF65-F5344CB8AC3E}">
        <p14:creationId xmlns:p14="http://schemas.microsoft.com/office/powerpoint/2010/main" val="51843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accustomed to working with condo properties, there’s a lot of information and documentation that you might not be familiar with such as bylaws, parking/storage lockers, estoppel certificates, legislation etc.  </a:t>
            </a:r>
          </a:p>
          <a:p>
            <a:endParaRPr lang="en-US" dirty="0"/>
          </a:p>
          <a:p>
            <a:r>
              <a:rPr lang="en-US" dirty="0"/>
              <a:t>In this case, the licensee  wasn’t aware of an age limit set by the condo board, which required residents to be aged 55 or older.</a:t>
            </a:r>
          </a:p>
          <a:p>
            <a:endParaRPr lang="en-US" dirty="0"/>
          </a:p>
          <a:p>
            <a:r>
              <a:rPr lang="en-US" dirty="0"/>
              <a:t>The buyer was only 50, so couldn’t live in the property for five more years and was subject to monthly fines until they sold or moved out.  The buyer made a claim against the buyer’s agent for putting them into a property that was not suitable.  </a:t>
            </a:r>
          </a:p>
          <a:p>
            <a:endParaRPr lang="en-US" dirty="0"/>
          </a:p>
          <a:p>
            <a:r>
              <a:rPr lang="en-US" dirty="0"/>
              <a:t>If you’re working for a buyer or seller of a condo unit, you should familiarize yourself with important information about the unit and complex.</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8</a:t>
            </a:fld>
            <a:endParaRPr lang="en-CA"/>
          </a:p>
        </p:txBody>
      </p:sp>
    </p:spTree>
    <p:extLst>
      <p:ext uri="{BB962C8B-B14F-4D97-AF65-F5344CB8AC3E}">
        <p14:creationId xmlns:p14="http://schemas.microsoft.com/office/powerpoint/2010/main" val="130312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steps you can take to avoid being the subject of a claim like the ones we’ve talked about.</a:t>
            </a:r>
          </a:p>
          <a:p>
            <a:endParaRPr lang="en-US" dirty="0"/>
          </a:p>
          <a:p>
            <a:r>
              <a:rPr lang="en-US" dirty="0"/>
              <a:t>These include:</a:t>
            </a:r>
          </a:p>
          <a:p>
            <a:r>
              <a:rPr lang="en-US" dirty="0"/>
              <a:t>Educating yourself, referring the client to an expert agent when required and investigate thoroughly should you decide to assist your client. Make sure you know that what you are saying is accurate, because you will be held accountable to it. </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9</a:t>
            </a:fld>
            <a:endParaRPr lang="en-CA"/>
          </a:p>
        </p:txBody>
      </p:sp>
    </p:spTree>
    <p:extLst>
      <p:ext uri="{BB962C8B-B14F-4D97-AF65-F5344CB8AC3E}">
        <p14:creationId xmlns:p14="http://schemas.microsoft.com/office/powerpoint/2010/main" val="56484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Educate yourself.</a:t>
            </a:r>
          </a:p>
          <a:p>
            <a:endParaRPr lang="en-US" dirty="0"/>
          </a:p>
          <a:p>
            <a:r>
              <a:rPr lang="en-US" dirty="0"/>
              <a:t>Don’t assume you know everything if you’re considering moving into an area of business or a locale that’s new to you.</a:t>
            </a:r>
          </a:p>
          <a:p>
            <a:endParaRPr lang="en-US" dirty="0"/>
          </a:p>
          <a:p>
            <a:r>
              <a:rPr lang="en-US" dirty="0"/>
              <a:t>You can find a mentor or a specialist who will teach you,</a:t>
            </a:r>
          </a:p>
          <a:p>
            <a:r>
              <a:rPr lang="en-US" dirty="0"/>
              <a:t>or you can take courses on specialized properties.</a:t>
            </a:r>
            <a:endParaRPr lang="en-CA" dirty="0"/>
          </a:p>
        </p:txBody>
      </p:sp>
      <p:sp>
        <p:nvSpPr>
          <p:cNvPr id="4" name="Slide Number Placeholder 3"/>
          <p:cNvSpPr>
            <a:spLocks noGrp="1"/>
          </p:cNvSpPr>
          <p:nvPr>
            <p:ph type="sldNum" sz="quarter" idx="5"/>
          </p:nvPr>
        </p:nvSpPr>
        <p:spPr/>
        <p:txBody>
          <a:bodyPr/>
          <a:lstStyle/>
          <a:p>
            <a:fld id="{FC4E3F7A-C97C-4D13-A68A-228EE1E6A500}" type="slidenum">
              <a:rPr lang="en-CA" smtClean="0"/>
              <a:t>10</a:t>
            </a:fld>
            <a:endParaRPr lang="en-CA"/>
          </a:p>
        </p:txBody>
      </p:sp>
    </p:spTree>
    <p:extLst>
      <p:ext uri="{BB962C8B-B14F-4D97-AF65-F5344CB8AC3E}">
        <p14:creationId xmlns:p14="http://schemas.microsoft.com/office/powerpoint/2010/main" val="57140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C2FD-7FFD-50D2-FF8B-0B67F5E24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7774C25-C5A4-7EC8-CEE5-2A566B61A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215CFBA-47EF-52C9-13D1-703C0EB8474C}"/>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5" name="Footer Placeholder 4">
            <a:extLst>
              <a:ext uri="{FF2B5EF4-FFF2-40B4-BE49-F238E27FC236}">
                <a16:creationId xmlns:a16="http://schemas.microsoft.com/office/drawing/2014/main" id="{E53E7020-9338-D08E-87C1-D96F835334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6D44E6-0CB2-586E-8582-9C6ACBDC825E}"/>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886967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0E5C-FD83-6433-8064-A93CEE298B8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3A71EA2-2DD9-F34B-E7CF-9AFCE9F5D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1073E9-2B9F-521B-891D-9DC07A628A78}"/>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5" name="Footer Placeholder 4">
            <a:extLst>
              <a:ext uri="{FF2B5EF4-FFF2-40B4-BE49-F238E27FC236}">
                <a16:creationId xmlns:a16="http://schemas.microsoft.com/office/drawing/2014/main" id="{2E5F80B2-DE03-140E-52B1-7A0BD3CD75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054E9E-6BE8-86AB-C3B9-106A81CBC5A8}"/>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3626635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77CC3B-22B8-18EA-DBFC-B7AFFD583E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EF608D6-FA35-3A89-D8B3-426A96E8CA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920382-58BF-23A3-F676-E912C700C9D6}"/>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5" name="Footer Placeholder 4">
            <a:extLst>
              <a:ext uri="{FF2B5EF4-FFF2-40B4-BE49-F238E27FC236}">
                <a16:creationId xmlns:a16="http://schemas.microsoft.com/office/drawing/2014/main" id="{969FB86D-ADBC-BCD0-32F7-D6CFE678F5E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DE63DF-549F-4437-3ECA-8083730E984C}"/>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97246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6F4-2621-41B6-25B4-B85318B40FB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3AD944D-67EF-4FEF-F3F4-5808ED8833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A5C7254-137A-0538-5FAE-137E530BF5BE}"/>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5" name="Footer Placeholder 4">
            <a:extLst>
              <a:ext uri="{FF2B5EF4-FFF2-40B4-BE49-F238E27FC236}">
                <a16:creationId xmlns:a16="http://schemas.microsoft.com/office/drawing/2014/main" id="{8B8BFF05-9B23-BAAE-B664-7E1D2D21FC4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ECBF6F-3AA6-DEB4-4697-8F378288249F}"/>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315301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7DE5-1680-3BA7-D906-42523A1B05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E03F7D1-2FE7-1A4D-7F9D-CFA4F9A016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BC5EA9-C077-70AE-7238-72EFB8B543E0}"/>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5" name="Footer Placeholder 4">
            <a:extLst>
              <a:ext uri="{FF2B5EF4-FFF2-40B4-BE49-F238E27FC236}">
                <a16:creationId xmlns:a16="http://schemas.microsoft.com/office/drawing/2014/main" id="{60542B03-7343-1088-F4B7-3D13A6A39A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2F7B7E-2A2A-D241-D8ED-EFB1136FD0FA}"/>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17285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7AEE-F9F1-9BEA-E5FA-17096A446B8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87F6BC-54A5-D05E-989D-E78882FCB0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BEA9749-A92C-5DF4-C7BD-76AE856EA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2ADDB5E-DBCF-A07F-E146-E488688889FB}"/>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6" name="Footer Placeholder 5">
            <a:extLst>
              <a:ext uri="{FF2B5EF4-FFF2-40B4-BE49-F238E27FC236}">
                <a16:creationId xmlns:a16="http://schemas.microsoft.com/office/drawing/2014/main" id="{052BF247-E2DD-1B6A-125D-1EF4F26A0D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8143544-0CD5-B1CA-A481-A858E62C3076}"/>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108137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DCBD-EE19-D711-DA36-EB32E5616DE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1AD8B98-7C6C-3A77-242D-1D920A11D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064787-3DED-618D-56F6-5C164BFA1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2BBA383-43FA-F4D8-F28E-03E2806539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95110-BE01-FAF6-E433-6667F27803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7FDC4C8-FEC0-7249-E98A-FBD11DD82A9E}"/>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8" name="Footer Placeholder 7">
            <a:extLst>
              <a:ext uri="{FF2B5EF4-FFF2-40B4-BE49-F238E27FC236}">
                <a16:creationId xmlns:a16="http://schemas.microsoft.com/office/drawing/2014/main" id="{B99EC76E-EC66-9AC6-9237-42C901873ED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4D57999-42BD-B2A9-909A-97FD533D6F2B}"/>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395952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C087-CA34-46B0-6397-43D72066546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4B32048-DC73-5EFE-2EBB-35803A966E2B}"/>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4" name="Footer Placeholder 3">
            <a:extLst>
              <a:ext uri="{FF2B5EF4-FFF2-40B4-BE49-F238E27FC236}">
                <a16:creationId xmlns:a16="http://schemas.microsoft.com/office/drawing/2014/main" id="{5D9A46A4-81CF-6103-A154-8E5E1D4FA34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8EEC897-C56E-1E59-83E1-221666F829EB}"/>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417863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4AFCE-382D-0EC3-FA3A-7A8097E73E2F}"/>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3" name="Footer Placeholder 2">
            <a:extLst>
              <a:ext uri="{FF2B5EF4-FFF2-40B4-BE49-F238E27FC236}">
                <a16:creationId xmlns:a16="http://schemas.microsoft.com/office/drawing/2014/main" id="{B7F53AA9-8AF7-0E46-1677-8692C5F59DB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B83C59E-0725-6224-F968-A3B0FEBE9060}"/>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406254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8D55-4756-E4A7-1EB8-83BD9BF5E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8B34639-FE7C-57C0-0434-50F91579E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728942D-E555-056D-49AA-4C6BB4EEF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AAA45-23D7-13F2-822D-20466FE514B3}"/>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6" name="Footer Placeholder 5">
            <a:extLst>
              <a:ext uri="{FF2B5EF4-FFF2-40B4-BE49-F238E27FC236}">
                <a16:creationId xmlns:a16="http://schemas.microsoft.com/office/drawing/2014/main" id="{057071F1-D015-F478-5311-C4D362F821E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0E8C39A-1059-5406-1690-74457868FE21}"/>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1225293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5D09-A065-31C5-8659-402971984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92DA34C-B2AA-F639-706C-122F97BA3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C356D53-8A16-6FAD-D8DE-0F2EBAC5F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614B2-B920-8B06-C200-542A32F8A295}"/>
              </a:ext>
            </a:extLst>
          </p:cNvPr>
          <p:cNvSpPr>
            <a:spLocks noGrp="1"/>
          </p:cNvSpPr>
          <p:nvPr>
            <p:ph type="dt" sz="half" idx="10"/>
          </p:nvPr>
        </p:nvSpPr>
        <p:spPr/>
        <p:txBody>
          <a:bodyPr/>
          <a:lstStyle/>
          <a:p>
            <a:fld id="{FAA57E68-2098-4239-9FD5-38A554429A5C}" type="datetimeFigureOut">
              <a:rPr lang="en-CA" smtClean="0"/>
              <a:t>2024-04-22</a:t>
            </a:fld>
            <a:endParaRPr lang="en-CA"/>
          </a:p>
        </p:txBody>
      </p:sp>
      <p:sp>
        <p:nvSpPr>
          <p:cNvPr id="6" name="Footer Placeholder 5">
            <a:extLst>
              <a:ext uri="{FF2B5EF4-FFF2-40B4-BE49-F238E27FC236}">
                <a16:creationId xmlns:a16="http://schemas.microsoft.com/office/drawing/2014/main" id="{566A0BE3-A9C6-1C49-7507-2D79FCACE3B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F46CE80-B077-3BF8-BD0E-594F0D4ACEB4}"/>
              </a:ext>
            </a:extLst>
          </p:cNvPr>
          <p:cNvSpPr>
            <a:spLocks noGrp="1"/>
          </p:cNvSpPr>
          <p:nvPr>
            <p:ph type="sldNum" sz="quarter" idx="12"/>
          </p:nvPr>
        </p:nvSpPr>
        <p:spPr/>
        <p:txBody>
          <a:bodyPr/>
          <a:lstStyle/>
          <a:p>
            <a:fld id="{F0D791BA-A059-414F-8FEC-59F14A36CBB6}" type="slidenum">
              <a:rPr lang="en-CA" smtClean="0"/>
              <a:t>‹#›</a:t>
            </a:fld>
            <a:endParaRPr lang="en-CA"/>
          </a:p>
        </p:txBody>
      </p:sp>
    </p:spTree>
    <p:extLst>
      <p:ext uri="{BB962C8B-B14F-4D97-AF65-F5344CB8AC3E}">
        <p14:creationId xmlns:p14="http://schemas.microsoft.com/office/powerpoint/2010/main" val="113937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4EB7B-1B6E-8F9E-3DF8-AEFB316CD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86319F1-5641-2B04-454D-2BC9D578E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249377-444D-40C4-814E-30CF50CB8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A57E68-2098-4239-9FD5-38A554429A5C}" type="datetimeFigureOut">
              <a:rPr lang="en-CA" smtClean="0"/>
              <a:t>2024-04-22</a:t>
            </a:fld>
            <a:endParaRPr lang="en-CA"/>
          </a:p>
        </p:txBody>
      </p:sp>
      <p:sp>
        <p:nvSpPr>
          <p:cNvPr id="5" name="Footer Placeholder 4">
            <a:extLst>
              <a:ext uri="{FF2B5EF4-FFF2-40B4-BE49-F238E27FC236}">
                <a16:creationId xmlns:a16="http://schemas.microsoft.com/office/drawing/2014/main" id="{470A56DA-AE21-CAEA-3AF1-69C6D56A9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9118F328-884F-2B11-AA5F-1B9F1BF02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D791BA-A059-414F-8FEC-59F14A36CBB6}" type="slidenum">
              <a:rPr lang="en-CA" smtClean="0"/>
              <a:t>‹#›</a:t>
            </a:fld>
            <a:endParaRPr lang="en-CA"/>
          </a:p>
        </p:txBody>
      </p:sp>
    </p:spTree>
    <p:extLst>
      <p:ext uri="{BB962C8B-B14F-4D97-AF65-F5344CB8AC3E}">
        <p14:creationId xmlns:p14="http://schemas.microsoft.com/office/powerpoint/2010/main" val="60167399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
            <a:extLst>
              <a:ext uri="{FF2B5EF4-FFF2-40B4-BE49-F238E27FC236}">
                <a16:creationId xmlns:a16="http://schemas.microsoft.com/office/drawing/2014/main" id="{8CAE2AD2-3FB3-E6D0-03D6-41F07E50EEF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2104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a:extLst>
              <a:ext uri="{FF2B5EF4-FFF2-40B4-BE49-F238E27FC236}">
                <a16:creationId xmlns:a16="http://schemas.microsoft.com/office/drawing/2014/main" id="{4ED4FE2B-0D3F-094F-18DB-B42DB949AA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882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a:extLst>
              <a:ext uri="{FF2B5EF4-FFF2-40B4-BE49-F238E27FC236}">
                <a16:creationId xmlns:a16="http://schemas.microsoft.com/office/drawing/2014/main" id="{730D56CA-AF22-4A4E-6C58-E8F17D41515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994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
            <a:extLst>
              <a:ext uri="{FF2B5EF4-FFF2-40B4-BE49-F238E27FC236}">
                <a16:creationId xmlns:a16="http://schemas.microsoft.com/office/drawing/2014/main" id="{EAC4E73C-E740-309C-1215-AA289F576F3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0856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
            <a:extLst>
              <a:ext uri="{FF2B5EF4-FFF2-40B4-BE49-F238E27FC236}">
                <a16:creationId xmlns:a16="http://schemas.microsoft.com/office/drawing/2014/main" id="{5EB406A3-9B39-2D81-97E8-6AEF05175E7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8979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
            <a:extLst>
              <a:ext uri="{FF2B5EF4-FFF2-40B4-BE49-F238E27FC236}">
                <a16:creationId xmlns:a16="http://schemas.microsoft.com/office/drawing/2014/main" id="{D8BB8B1C-0AD2-1644-75FC-DE0AA85FD7F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3904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
            <a:extLst>
              <a:ext uri="{FF2B5EF4-FFF2-40B4-BE49-F238E27FC236}">
                <a16:creationId xmlns:a16="http://schemas.microsoft.com/office/drawing/2014/main" id="{077AD982-91AC-4005-AB79-9DC548F35D6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772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a:extLst>
              <a:ext uri="{FF2B5EF4-FFF2-40B4-BE49-F238E27FC236}">
                <a16:creationId xmlns:a16="http://schemas.microsoft.com/office/drawing/2014/main" id="{C3E0FAD4-1007-9215-26E5-C3247FEE973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485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
            <a:extLst>
              <a:ext uri="{FF2B5EF4-FFF2-40B4-BE49-F238E27FC236}">
                <a16:creationId xmlns:a16="http://schemas.microsoft.com/office/drawing/2014/main" id="{C79531C4-82BD-171B-8BCA-33669D4C95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751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
            <a:extLst>
              <a:ext uri="{FF2B5EF4-FFF2-40B4-BE49-F238E27FC236}">
                <a16:creationId xmlns:a16="http://schemas.microsoft.com/office/drawing/2014/main" id="{BA4B3A18-1F3F-BC8B-3314-179A65EF528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094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
            <a:extLst>
              <a:ext uri="{FF2B5EF4-FFF2-40B4-BE49-F238E27FC236}">
                <a16:creationId xmlns:a16="http://schemas.microsoft.com/office/drawing/2014/main" id="{B1FF4528-4E53-1D30-B60F-249DB53B8FA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9924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a:extLst>
              <a:ext uri="{FF2B5EF4-FFF2-40B4-BE49-F238E27FC236}">
                <a16:creationId xmlns:a16="http://schemas.microsoft.com/office/drawing/2014/main" id="{1306156A-7766-BA83-63C0-6188DE583C5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4440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3274AA5E-4267-02A5-5231-174DDF7A8F8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202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
            <a:extLst>
              <a:ext uri="{FF2B5EF4-FFF2-40B4-BE49-F238E27FC236}">
                <a16:creationId xmlns:a16="http://schemas.microsoft.com/office/drawing/2014/main" id="{DBE9FD61-AC8E-8D8B-2C61-B758D3247FF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1959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897</Words>
  <Application>Microsoft Office PowerPoint</Application>
  <PresentationFormat>Widescreen</PresentationFormat>
  <Paragraphs>68</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Perreault</dc:creator>
  <cp:lastModifiedBy>Amber Sutton-Peters</cp:lastModifiedBy>
  <cp:revision>2</cp:revision>
  <dcterms:created xsi:type="dcterms:W3CDTF">2024-04-02T18:48:48Z</dcterms:created>
  <dcterms:modified xsi:type="dcterms:W3CDTF">2024-04-22T19:32:44Z</dcterms:modified>
</cp:coreProperties>
</file>